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pFibcad4pFC1+VZ7tb4zQ5l8K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07"/>
    <p:restoredTop sz="94689"/>
  </p:normalViewPr>
  <p:slideViewPr>
    <p:cSldViewPr snapToGrid="0">
      <p:cViewPr>
        <p:scale>
          <a:sx n="90" d="100"/>
          <a:sy n="90" d="100"/>
        </p:scale>
        <p:origin x="544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1"/>
          <p:cNvCxnSpPr/>
          <p:nvPr/>
        </p:nvCxnSpPr>
        <p:spPr>
          <a:xfrm>
            <a:off x="7667093" y="627656"/>
            <a:ext cx="2021977" cy="106143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85" name="Google Shape;85;p1"/>
          <p:cNvSpPr txBox="1"/>
          <p:nvPr/>
        </p:nvSpPr>
        <p:spPr>
          <a:xfrm>
            <a:off x="4295099" y="1002650"/>
            <a:ext cx="28075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endParaRPr/>
          </a:p>
        </p:txBody>
      </p:sp>
      <p:grpSp>
        <p:nvGrpSpPr>
          <p:cNvPr id="86" name="Google Shape;86;p1"/>
          <p:cNvGrpSpPr/>
          <p:nvPr/>
        </p:nvGrpSpPr>
        <p:grpSpPr>
          <a:xfrm>
            <a:off x="672243" y="0"/>
            <a:ext cx="11257468" cy="6808607"/>
            <a:chOff x="350962" y="-371702"/>
            <a:chExt cx="11257468" cy="6808607"/>
          </a:xfrm>
        </p:grpSpPr>
        <p:sp>
          <p:nvSpPr>
            <p:cNvPr id="87" name="Google Shape;87;p1"/>
            <p:cNvSpPr/>
            <p:nvPr/>
          </p:nvSpPr>
          <p:spPr>
            <a:xfrm>
              <a:off x="4888853" y="1915696"/>
              <a:ext cx="1944710" cy="1068947"/>
            </a:xfrm>
            <a:prstGeom prst="ellipse">
              <a:avLst/>
            </a:prstGeom>
            <a:solidFill>
              <a:srgbClr val="355AA5"/>
            </a:solidFill>
            <a:ln w="12700" cap="flat" cmpd="sng">
              <a:solidFill>
                <a:srgbClr val="355AA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endParaRPr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5030520" y="2206234"/>
              <a:ext cx="1661375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8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ORGANIZAÇÃO</a:t>
              </a:r>
              <a:endParaRPr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9" name="Google Shape;89;p1"/>
            <p:cNvCxnSpPr>
              <a:cxnSpLocks/>
            </p:cNvCxnSpPr>
            <p:nvPr/>
          </p:nvCxnSpPr>
          <p:spPr>
            <a:xfrm flipH="1">
              <a:off x="7615446" y="4562248"/>
              <a:ext cx="809350" cy="51805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0" name="Google Shape;90;p1"/>
            <p:cNvCxnSpPr/>
            <p:nvPr/>
          </p:nvCxnSpPr>
          <p:spPr>
            <a:xfrm flipH="1">
              <a:off x="5801753" y="1569796"/>
              <a:ext cx="2" cy="27904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1" name="Google Shape;91;p1"/>
            <p:cNvCxnSpPr/>
            <p:nvPr/>
          </p:nvCxnSpPr>
          <p:spPr>
            <a:xfrm flipH="1">
              <a:off x="5660265" y="3983797"/>
              <a:ext cx="2" cy="27904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2" name="Google Shape;92;p1"/>
            <p:cNvCxnSpPr/>
            <p:nvPr/>
          </p:nvCxnSpPr>
          <p:spPr>
            <a:xfrm>
              <a:off x="7019799" y="2390900"/>
              <a:ext cx="1191295" cy="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3" name="Google Shape;93;p1"/>
            <p:cNvCxnSpPr/>
            <p:nvPr/>
          </p:nvCxnSpPr>
          <p:spPr>
            <a:xfrm>
              <a:off x="3568678" y="2548650"/>
              <a:ext cx="1191295" cy="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4" name="Google Shape;94;p1"/>
            <p:cNvCxnSpPr/>
            <p:nvPr/>
          </p:nvCxnSpPr>
          <p:spPr>
            <a:xfrm>
              <a:off x="1279278" y="3537603"/>
              <a:ext cx="2070284" cy="88864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95" name="Google Shape;95;p1"/>
            <p:cNvCxnSpPr/>
            <p:nvPr/>
          </p:nvCxnSpPr>
          <p:spPr>
            <a:xfrm flipH="1">
              <a:off x="2082165" y="355991"/>
              <a:ext cx="2028421" cy="1219734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grpSp>
          <p:nvGrpSpPr>
            <p:cNvPr id="96" name="Google Shape;96;p1"/>
            <p:cNvGrpSpPr/>
            <p:nvPr/>
          </p:nvGrpSpPr>
          <p:grpSpPr>
            <a:xfrm>
              <a:off x="4056846" y="-371702"/>
              <a:ext cx="3378714" cy="1747129"/>
              <a:chOff x="4056846" y="-371702"/>
              <a:chExt cx="3378714" cy="1747129"/>
            </a:xfrm>
          </p:grpSpPr>
          <p:sp>
            <p:nvSpPr>
              <p:cNvPr id="97" name="Google Shape;97;p1"/>
              <p:cNvSpPr/>
              <p:nvPr/>
            </p:nvSpPr>
            <p:spPr>
              <a:xfrm>
                <a:off x="4164326" y="-371702"/>
                <a:ext cx="3271234" cy="1747129"/>
              </a:xfrm>
              <a:prstGeom prst="roundRect">
                <a:avLst>
                  <a:gd name="adj" fmla="val 16667"/>
                </a:avLst>
              </a:prstGeom>
              <a:solidFill>
                <a:srgbClr val="EF8083"/>
              </a:solidFill>
              <a:ln w="12700" cap="flat" cmpd="sng">
                <a:solidFill>
                  <a:srgbClr val="EF808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200" b="1" dirty="0">
                  <a:latin typeface="Times New Roman" panose="020206030504050203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pt-PT" sz="1200" b="1" dirty="0">
                    <a:effectLst/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ndivíduos em risco de suicídio, pessoas com perturbações de saúde mental, familiares e cuidadores</a:t>
                </a:r>
                <a:r>
                  <a:rPr lang="pt-PT" sz="1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sz="1200"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  <p:sp>
            <p:nvSpPr>
              <p:cNvPr id="98" name="Google Shape;98;p1"/>
              <p:cNvSpPr txBox="1"/>
              <p:nvPr/>
            </p:nvSpPr>
            <p:spPr>
              <a:xfrm>
                <a:off x="4056846" y="-322309"/>
                <a:ext cx="3271200" cy="11464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400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BENEFICIÁRIOS</a:t>
                </a:r>
                <a:endParaRPr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1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Liste os indivíduos ou partes que compram o seu produto ou serviço.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1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1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</p:grpSp>
        <p:grpSp>
          <p:nvGrpSpPr>
            <p:cNvPr id="99" name="Google Shape;99;p1"/>
            <p:cNvGrpSpPr/>
            <p:nvPr/>
          </p:nvGrpSpPr>
          <p:grpSpPr>
            <a:xfrm>
              <a:off x="350962" y="1627487"/>
              <a:ext cx="3327180" cy="2537131"/>
              <a:chOff x="350962" y="1627487"/>
              <a:chExt cx="3327180" cy="2537131"/>
            </a:xfrm>
          </p:grpSpPr>
          <p:sp>
            <p:nvSpPr>
              <p:cNvPr id="100" name="Google Shape;100;p1"/>
              <p:cNvSpPr/>
              <p:nvPr/>
            </p:nvSpPr>
            <p:spPr>
              <a:xfrm>
                <a:off x="451179" y="1627487"/>
                <a:ext cx="3226963" cy="2537131"/>
              </a:xfrm>
              <a:prstGeom prst="roundRect">
                <a:avLst>
                  <a:gd name="adj" fmla="val 16667"/>
                </a:avLst>
              </a:prstGeom>
              <a:solidFill>
                <a:srgbClr val="9CC8D4"/>
              </a:solidFill>
              <a:ln w="12700" cap="flat" cmpd="sng">
                <a:solidFill>
                  <a:srgbClr val="9CC8D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200"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200"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200" b="1"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Alertamente 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Encontrar+-se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APMGF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 ARIA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SPPSM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Matiz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Manifestamente 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Familiarmente </a:t>
                </a:r>
              </a:p>
              <a:p>
                <a:pPr marL="0" marR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Aepies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  <p:sp>
            <p:nvSpPr>
              <p:cNvPr id="101" name="Google Shape;101;p1"/>
              <p:cNvSpPr txBox="1"/>
              <p:nvPr/>
            </p:nvSpPr>
            <p:spPr>
              <a:xfrm>
                <a:off x="350962" y="1731968"/>
                <a:ext cx="3271200" cy="6462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400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CONCORRENTES</a:t>
                </a:r>
                <a:endParaRPr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1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Liste as partes que disponibilizam serviços semelhantes ao seu.</a:t>
                </a:r>
              </a:p>
            </p:txBody>
          </p:sp>
        </p:grpSp>
        <p:grpSp>
          <p:nvGrpSpPr>
            <p:cNvPr id="102" name="Google Shape;102;p1"/>
            <p:cNvGrpSpPr/>
            <p:nvPr/>
          </p:nvGrpSpPr>
          <p:grpSpPr>
            <a:xfrm>
              <a:off x="4225590" y="3051503"/>
              <a:ext cx="3271234" cy="3385402"/>
              <a:chOff x="4225590" y="3051503"/>
              <a:chExt cx="3271234" cy="3385402"/>
            </a:xfrm>
          </p:grpSpPr>
          <p:sp>
            <p:nvSpPr>
              <p:cNvPr id="103" name="Google Shape;103;p1"/>
              <p:cNvSpPr/>
              <p:nvPr/>
            </p:nvSpPr>
            <p:spPr>
              <a:xfrm>
                <a:off x="4225590" y="3051503"/>
                <a:ext cx="3271234" cy="3385402"/>
              </a:xfrm>
              <a:prstGeom prst="roundRect">
                <a:avLst>
                  <a:gd name="adj" fmla="val 16667"/>
                </a:avLst>
              </a:prstGeom>
              <a:solidFill>
                <a:srgbClr val="CED01C"/>
              </a:solidFill>
              <a:ln w="12700" cap="flat" cmpd="sng">
                <a:solidFill>
                  <a:srgbClr val="CED01C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Ordem dos Psicólogos Portugueses (psicólogos voluntários)Universidades e Faculdades (estagiários de Psicologia)</a:t>
                </a:r>
              </a:p>
              <a:p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Zoom, Google Meet, Teladoc Health (telemedicina)Salesforce, Microsoft for Nonprofits (gestão de atendimentos)Gráficas e Agências de Publicidade (materiais de campanha)Autarquias e Juntas de Freguesia (espaços para eventos e atendimentos)</a:t>
                </a:r>
                <a:endParaRPr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  <p:sp>
            <p:nvSpPr>
              <p:cNvPr id="104" name="Google Shape;104;p1"/>
              <p:cNvSpPr txBox="1"/>
              <p:nvPr/>
            </p:nvSpPr>
            <p:spPr>
              <a:xfrm>
                <a:off x="4225590" y="3085482"/>
                <a:ext cx="3271234" cy="9771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400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FORNECEDORES</a:t>
                </a:r>
                <a:endParaRPr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1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Liste os fornecedores que fornecem os recursos necessários para que a sua organização disponibilize o seu serviço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</p:grpSp>
        <p:grpSp>
          <p:nvGrpSpPr>
            <p:cNvPr id="105" name="Google Shape;105;p1"/>
            <p:cNvGrpSpPr/>
            <p:nvPr/>
          </p:nvGrpSpPr>
          <p:grpSpPr>
            <a:xfrm>
              <a:off x="8484063" y="1364800"/>
              <a:ext cx="3124367" cy="3546693"/>
              <a:chOff x="8484063" y="1364800"/>
              <a:chExt cx="3124367" cy="3546693"/>
            </a:xfrm>
          </p:grpSpPr>
          <p:sp>
            <p:nvSpPr>
              <p:cNvPr id="106" name="Google Shape;106;p1"/>
              <p:cNvSpPr/>
              <p:nvPr/>
            </p:nvSpPr>
            <p:spPr>
              <a:xfrm>
                <a:off x="8484063" y="1364800"/>
                <a:ext cx="3065100" cy="3546693"/>
              </a:xfrm>
              <a:prstGeom prst="roundRect">
                <a:avLst>
                  <a:gd name="adj" fmla="val 16667"/>
                </a:avLst>
              </a:prstGeom>
              <a:solidFill>
                <a:srgbClr val="90A39E"/>
              </a:solidFill>
              <a:ln w="12700" cap="flat" cmpd="sng">
                <a:solidFill>
                  <a:srgbClr val="90A39E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R="0" lvl="0" algn="ctr" rtl="0">
                  <a:spcBef>
                    <a:spcPts val="0"/>
                  </a:spcBef>
                  <a:spcAft>
                    <a:spcPts val="0"/>
                  </a:spcAft>
                </a:pPr>
                <a:endParaRPr lang="pt-PT" sz="1200" dirty="0">
                  <a:solidFill>
                    <a:schemeClr val="lt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285750" marR="0" lvl="0" indent="-285750" algn="ctr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285750" marR="0" lvl="0" indent="-285750" algn="ctr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285750" marR="0" lvl="0" indent="-285750" algn="ctr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R="0" lvl="0" rtl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-     Linha Voz Amiga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Associações de Psicologia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Hospitais e Centros de Saúde Públicos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Cáritas 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Cruz Vermelha Portuguesa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Escolas e Universidades 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Rede nacional de Cuidados Continuados Integrados 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Rede nacional de saúde mental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r>
                  <a:rPr lang="pt-PT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Rede social do CLAS</a:t>
                </a: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  <a:p>
                <a:pPr marL="285750" marR="0" lvl="0" indent="-285750" rtl="0">
                  <a:spcBef>
                    <a:spcPts val="0"/>
                  </a:spcBef>
                  <a:spcAft>
                    <a:spcPts val="0"/>
                  </a:spcAft>
                  <a:buFontTx/>
                  <a:buChar char="-"/>
                </a:pPr>
                <a:endParaRPr lang="pt-PT" sz="1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  <p:sp>
            <p:nvSpPr>
              <p:cNvPr id="107" name="Google Shape;107;p1"/>
              <p:cNvSpPr txBox="1"/>
              <p:nvPr/>
            </p:nvSpPr>
            <p:spPr>
              <a:xfrm>
                <a:off x="8524730" y="1406055"/>
                <a:ext cx="3083700" cy="11695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400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COMPLEMENTARES</a:t>
                </a:r>
                <a:endParaRPr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pt-PT" sz="11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Liste outras organizações que oferecem um produto ou serviço que pode funcionar bem com o seu, tornando o serviço final mais atraente para o beneficiário</a:t>
                </a:r>
                <a:r>
                  <a:rPr lang="pt-PT" sz="12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  <a:sym typeface="Calibri"/>
                  </a:rPr>
                  <a:t>.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6804BB392B47148B991309DF1FC60E2" ma:contentTypeVersion="16" ma:contentTypeDescription="Crie um novo documento." ma:contentTypeScope="" ma:versionID="a738ebc634b80fd0194646f4b3108c02">
  <xsd:schema xmlns:xsd="http://www.w3.org/2001/XMLSchema" xmlns:xs="http://www.w3.org/2001/XMLSchema" xmlns:p="http://schemas.microsoft.com/office/2006/metadata/properties" xmlns:ns2="49232f50-ec71-4c63-a91f-4cb008776ce0" xmlns:ns3="08498347-b94d-4dea-9422-00e458ce74cb" targetNamespace="http://schemas.microsoft.com/office/2006/metadata/properties" ma:root="true" ma:fieldsID="46ecb4cbccae071499a91209928994f5" ns2:_="" ns3:_="">
    <xsd:import namespace="49232f50-ec71-4c63-a91f-4cb008776ce0"/>
    <xsd:import namespace="08498347-b94d-4dea-9422-00e458ce74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232f50-ec71-4c63-a91f-4cb008776c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3503bfb4-d6a8-454b-9888-2c8c4b09fa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98347-b94d-4dea-9422-00e458ce74c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f2dd755-0c2b-4eba-a3c7-0d69cbebb2cd}" ma:internalName="TaxCatchAll" ma:showField="CatchAllData" ma:web="08498347-b94d-4dea-9422-00e458ce74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232f50-ec71-4c63-a91f-4cb008776ce0">
      <Terms xmlns="http://schemas.microsoft.com/office/infopath/2007/PartnerControls"/>
    </lcf76f155ced4ddcb4097134ff3c332f>
    <TaxCatchAll xmlns="08498347-b94d-4dea-9422-00e458ce74c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8CBEB7-42FF-41C1-98BD-D395FBC83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232f50-ec71-4c63-a91f-4cb008776ce0"/>
    <ds:schemaRef ds:uri="08498347-b94d-4dea-9422-00e458ce74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10D97E-DAD5-4665-A2ED-161B55566209}">
  <ds:schemaRefs>
    <ds:schemaRef ds:uri="http://schemas.microsoft.com/office/2006/metadata/properties"/>
    <ds:schemaRef ds:uri="http://schemas.microsoft.com/office/infopath/2007/PartnerControls"/>
    <ds:schemaRef ds:uri="49232f50-ec71-4c63-a91f-4cb008776ce0"/>
    <ds:schemaRef ds:uri="08498347-b94d-4dea-9422-00e458ce74cb"/>
  </ds:schemaRefs>
</ds:datastoreItem>
</file>

<file path=customXml/itemProps3.xml><?xml version="1.0" encoding="utf-8"?>
<ds:datastoreItem xmlns:ds="http://schemas.openxmlformats.org/officeDocument/2006/customXml" ds:itemID="{A7564AD1-8FE5-49FF-B998-15AC819F1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195</Words>
  <Application>Microsoft Macintosh PowerPoint</Application>
  <PresentationFormat>Ecrã Panorâmico</PresentationFormat>
  <Paragraphs>44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Acer</dc:creator>
  <cp:lastModifiedBy>Beatriz Carneiro</cp:lastModifiedBy>
  <cp:revision>8</cp:revision>
  <cp:lastPrinted>2024-03-20T16:44:03Z</cp:lastPrinted>
  <dcterms:created xsi:type="dcterms:W3CDTF">2023-02-07T09:33:20Z</dcterms:created>
  <dcterms:modified xsi:type="dcterms:W3CDTF">2025-04-29T16:44:30Z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0x01010076804BB392B47148B991309DF1FC60E2</vt:lpwstr>
  </property>
</Properties>
</file>